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rimo" charset="1" panose="020B0604020202020204"/>
      <p:regular r:id="rId19"/>
    </p:embeddedFont>
    <p:embeddedFont>
      <p:font typeface="Cabin" charset="1" panose="00000500000000000000"/>
      <p:regular r:id="rId20"/>
    </p:embeddedFont>
    <p:embeddedFont>
      <p:font typeface="Arimo Bold" charset="1" panose="020B0704020202020204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2.xml" Type="http://schemas.openxmlformats.org/officeDocument/2006/relationships/notesSlide"/><Relationship Id="rId22" Target="notesSlides/notesSlide3.xml" Type="http://schemas.openxmlformats.org/officeDocument/2006/relationships/notesSlide"/><Relationship Id="rId23" Target="notesSlides/notesSlide4.xml" Type="http://schemas.openxmlformats.org/officeDocument/2006/relationships/notesSlide"/><Relationship Id="rId24" Target="notesSlides/notesSlide5.xml" Type="http://schemas.openxmlformats.org/officeDocument/2006/relationships/notesSlide"/><Relationship Id="rId25" Target="notesSlides/notesSlide6.xml" Type="http://schemas.openxmlformats.org/officeDocument/2006/relationships/notesSlide"/><Relationship Id="rId26" Target="notesSlides/notesSlide7.xml" Type="http://schemas.openxmlformats.org/officeDocument/2006/relationships/notesSlide"/><Relationship Id="rId27" Target="notesSlides/notesSlide8.xml" Type="http://schemas.openxmlformats.org/officeDocument/2006/relationships/notesSlide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2836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47155" y="1639640"/>
            <a:ext cx="9335691" cy="3577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Simulación y Programación de Alfabetos, Cadenas y Lenguajes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7155" y="5570339"/>
            <a:ext cx="9335691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Giovanni Coronado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7155" y="6385620"/>
            <a:ext cx="9335691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David Flores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47155" y="7200900"/>
            <a:ext cx="9335691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Jonathan Nuñes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7155" y="8016180"/>
            <a:ext cx="9335691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Elisa Sánchez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2836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905155" y="4606379"/>
            <a:ext cx="7040612" cy="537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89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¡</a:t>
            </a:r>
            <a:r>
              <a:rPr lang="en-US" sz="8999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Gracias!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2836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905155" y="2985641"/>
            <a:ext cx="8922692" cy="937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Objetivo del Proyecto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05155" y="4276279"/>
            <a:ext cx="9335691" cy="2967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Fortalecer la comprensión de conceptos teóricos del Módulo I de Informática Teórica 1 a través de implementaciones prácticas, simulaciones visuales y análisis de cadenas y lenguajes formales. Desarrollar la capacidad de modelar, implementar y visualizar operaciones con alfabetos, cadenas y lenguajes mediante Python y simulaciones gráficas interactivas.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2836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905155" y="2194620"/>
            <a:ext cx="8008887" cy="751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Estructura del Proyecto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905155" y="3395067"/>
            <a:ext cx="4518272" cy="2654052"/>
            <a:chOff x="0" y="0"/>
            <a:chExt cx="6024363" cy="353873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024372" cy="3538728"/>
            </a:xfrm>
            <a:custGeom>
              <a:avLst/>
              <a:gdLst/>
              <a:ahLst/>
              <a:cxnLst/>
              <a:rect r="r" b="b" t="t" l="l"/>
              <a:pathLst>
                <a:path h="3538728" w="6024372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5964555" y="0"/>
                  </a:lnTo>
                  <a:cubicBezTo>
                    <a:pt x="5997575" y="0"/>
                    <a:pt x="6024372" y="26797"/>
                    <a:pt x="6024372" y="59817"/>
                  </a:cubicBezTo>
                  <a:lnTo>
                    <a:pt x="6024372" y="3478911"/>
                  </a:lnTo>
                  <a:cubicBezTo>
                    <a:pt x="6024372" y="3511931"/>
                    <a:pt x="5997575" y="3538728"/>
                    <a:pt x="5964555" y="3538728"/>
                  </a:cubicBezTo>
                  <a:lnTo>
                    <a:pt x="59817" y="3538728"/>
                  </a:lnTo>
                  <a:cubicBezTo>
                    <a:pt x="26797" y="3538728"/>
                    <a:pt x="0" y="3511931"/>
                    <a:pt x="0" y="3478911"/>
                  </a:cubicBezTo>
                  <a:close/>
                </a:path>
              </a:pathLst>
            </a:custGeom>
            <a:solidFill>
              <a:srgbClr val="304755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8204299" y="3656111"/>
            <a:ext cx="3520231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CAD6DE"/>
                </a:solidFill>
                <a:latin typeface="Arimo"/>
                <a:ea typeface="Arimo"/>
                <a:cs typeface="Arimo"/>
                <a:sym typeface="Arimo"/>
              </a:rPr>
              <a:t>Selección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204299" y="4218385"/>
            <a:ext cx="3919984" cy="153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Elige 2 ideas de 20 implementaciones prácticas disponibles.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2722572" y="3395067"/>
            <a:ext cx="4518272" cy="2654052"/>
            <a:chOff x="0" y="0"/>
            <a:chExt cx="6024363" cy="353873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024372" cy="3538728"/>
            </a:xfrm>
            <a:custGeom>
              <a:avLst/>
              <a:gdLst/>
              <a:ahLst/>
              <a:cxnLst/>
              <a:rect r="r" b="b" t="t" l="l"/>
              <a:pathLst>
                <a:path h="3538728" w="6024372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5964555" y="0"/>
                  </a:lnTo>
                  <a:cubicBezTo>
                    <a:pt x="5997575" y="0"/>
                    <a:pt x="6024372" y="26797"/>
                    <a:pt x="6024372" y="59817"/>
                  </a:cubicBezTo>
                  <a:lnTo>
                    <a:pt x="6024372" y="3478911"/>
                  </a:lnTo>
                  <a:cubicBezTo>
                    <a:pt x="6024372" y="3511931"/>
                    <a:pt x="5997575" y="3538728"/>
                    <a:pt x="5964555" y="3538728"/>
                  </a:cubicBezTo>
                  <a:lnTo>
                    <a:pt x="59817" y="3538728"/>
                  </a:lnTo>
                  <a:cubicBezTo>
                    <a:pt x="26797" y="3538728"/>
                    <a:pt x="0" y="3511931"/>
                    <a:pt x="0" y="3478911"/>
                  </a:cubicBezTo>
                  <a:close/>
                </a:path>
              </a:pathLst>
            </a:custGeom>
            <a:solidFill>
              <a:srgbClr val="304755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3021716" y="3656111"/>
            <a:ext cx="3781127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CAD6DE"/>
                </a:solidFill>
                <a:latin typeface="Arimo"/>
                <a:ea typeface="Arimo"/>
                <a:cs typeface="Arimo"/>
                <a:sym typeface="Arimo"/>
              </a:rPr>
              <a:t>Individual o Pareja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21716" y="4218385"/>
            <a:ext cx="3919984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Trabaja solo o en equipo de dos estudiantes.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905155" y="6348264"/>
            <a:ext cx="9335691" cy="1696491"/>
            <a:chOff x="0" y="0"/>
            <a:chExt cx="12447588" cy="226198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447524" cy="2261997"/>
            </a:xfrm>
            <a:custGeom>
              <a:avLst/>
              <a:gdLst/>
              <a:ahLst/>
              <a:cxnLst/>
              <a:rect r="r" b="b" t="t" l="l"/>
              <a:pathLst>
                <a:path h="2261997" w="12447524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12387707" y="0"/>
                  </a:lnTo>
                  <a:cubicBezTo>
                    <a:pt x="12420727" y="0"/>
                    <a:pt x="12447524" y="26797"/>
                    <a:pt x="12447524" y="59817"/>
                  </a:cubicBezTo>
                  <a:lnTo>
                    <a:pt x="12447524" y="2202180"/>
                  </a:lnTo>
                  <a:cubicBezTo>
                    <a:pt x="12447524" y="2235200"/>
                    <a:pt x="12420727" y="2261997"/>
                    <a:pt x="12387707" y="2261997"/>
                  </a:cubicBezTo>
                  <a:lnTo>
                    <a:pt x="59817" y="2261997"/>
                  </a:lnTo>
                  <a:cubicBezTo>
                    <a:pt x="26797" y="2261997"/>
                    <a:pt x="0" y="2235200"/>
                    <a:pt x="0" y="2202180"/>
                  </a:cubicBezTo>
                  <a:close/>
                </a:path>
              </a:pathLst>
            </a:custGeom>
            <a:solidFill>
              <a:srgbClr val="304755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8204299" y="6609309"/>
            <a:ext cx="3863578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CAD6DE"/>
                </a:solidFill>
                <a:latin typeface="Arimo"/>
                <a:ea typeface="Arimo"/>
                <a:cs typeface="Arimo"/>
                <a:sym typeface="Arimo"/>
              </a:rPr>
              <a:t>Entrega Completa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204299" y="7171581"/>
            <a:ext cx="8737401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Código, simulación gráfica y documentación para cada idea.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2836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905155" y="1670297"/>
            <a:ext cx="8532614" cy="751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Comparador de Cadenas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05155" y="2503586"/>
            <a:ext cx="4850011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Funcionalidad Principal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05155" y="3335090"/>
            <a:ext cx="9335691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Compara dos cadenas determinando si son idénticas, equivalentes en longitud o lexicográficamente mayores o menores.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7886105" y="4705350"/>
            <a:ext cx="4556372" cy="1810791"/>
            <a:chOff x="0" y="0"/>
            <a:chExt cx="6075163" cy="241438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25400" y="25400"/>
              <a:ext cx="6024372" cy="2363597"/>
            </a:xfrm>
            <a:custGeom>
              <a:avLst/>
              <a:gdLst/>
              <a:ahLst/>
              <a:cxnLst/>
              <a:rect r="r" b="b" t="t" l="l"/>
              <a:pathLst>
                <a:path h="2363597" w="6024372">
                  <a:moveTo>
                    <a:pt x="0" y="59817"/>
                  </a:moveTo>
                  <a:cubicBezTo>
                    <a:pt x="0" y="26797"/>
                    <a:pt x="27178" y="0"/>
                    <a:pt x="60579" y="0"/>
                  </a:cubicBezTo>
                  <a:lnTo>
                    <a:pt x="5963793" y="0"/>
                  </a:lnTo>
                  <a:cubicBezTo>
                    <a:pt x="5997321" y="0"/>
                    <a:pt x="6024372" y="26797"/>
                    <a:pt x="6024372" y="59817"/>
                  </a:cubicBezTo>
                  <a:lnTo>
                    <a:pt x="6024372" y="2303780"/>
                  </a:lnTo>
                  <a:cubicBezTo>
                    <a:pt x="6024372" y="2336800"/>
                    <a:pt x="5997194" y="2363597"/>
                    <a:pt x="5963793" y="2363597"/>
                  </a:cubicBezTo>
                  <a:lnTo>
                    <a:pt x="60579" y="2363597"/>
                  </a:lnTo>
                  <a:cubicBezTo>
                    <a:pt x="27178" y="2363597"/>
                    <a:pt x="0" y="2336800"/>
                    <a:pt x="0" y="2303780"/>
                  </a:cubicBezTo>
                  <a:close/>
                </a:path>
              </a:pathLst>
            </a:custGeom>
            <a:solidFill>
              <a:srgbClr val="112836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075172" cy="2414397"/>
            </a:xfrm>
            <a:custGeom>
              <a:avLst/>
              <a:gdLst/>
              <a:ahLst/>
              <a:cxnLst/>
              <a:rect r="r" b="b" t="t" l="l"/>
              <a:pathLst>
                <a:path h="2414397" w="6075172">
                  <a:moveTo>
                    <a:pt x="0" y="85217"/>
                  </a:moveTo>
                  <a:cubicBezTo>
                    <a:pt x="0" y="37846"/>
                    <a:pt x="38862" y="0"/>
                    <a:pt x="85979" y="0"/>
                  </a:cubicBezTo>
                  <a:lnTo>
                    <a:pt x="5989193" y="0"/>
                  </a:lnTo>
                  <a:lnTo>
                    <a:pt x="5989193" y="25400"/>
                  </a:lnTo>
                  <a:lnTo>
                    <a:pt x="5989193" y="0"/>
                  </a:lnTo>
                  <a:cubicBezTo>
                    <a:pt x="6036437" y="0"/>
                    <a:pt x="6075172" y="37846"/>
                    <a:pt x="6075172" y="85217"/>
                  </a:cubicBezTo>
                  <a:lnTo>
                    <a:pt x="6049772" y="85217"/>
                  </a:lnTo>
                  <a:lnTo>
                    <a:pt x="6075172" y="85217"/>
                  </a:lnTo>
                  <a:lnTo>
                    <a:pt x="6075172" y="2329180"/>
                  </a:lnTo>
                  <a:lnTo>
                    <a:pt x="6049772" y="2329180"/>
                  </a:lnTo>
                  <a:lnTo>
                    <a:pt x="6075172" y="2329180"/>
                  </a:lnTo>
                  <a:cubicBezTo>
                    <a:pt x="6075172" y="2376551"/>
                    <a:pt x="6036310" y="2414397"/>
                    <a:pt x="5989193" y="2414397"/>
                  </a:cubicBezTo>
                  <a:lnTo>
                    <a:pt x="5989193" y="2388997"/>
                  </a:lnTo>
                  <a:lnTo>
                    <a:pt x="5989193" y="2414397"/>
                  </a:lnTo>
                  <a:lnTo>
                    <a:pt x="85979" y="2414397"/>
                  </a:lnTo>
                  <a:lnTo>
                    <a:pt x="85979" y="2388997"/>
                  </a:lnTo>
                  <a:lnTo>
                    <a:pt x="85979" y="2414397"/>
                  </a:lnTo>
                  <a:cubicBezTo>
                    <a:pt x="38735" y="2414397"/>
                    <a:pt x="0" y="2376551"/>
                    <a:pt x="0" y="2329180"/>
                  </a:cubicBezTo>
                  <a:lnTo>
                    <a:pt x="0" y="85217"/>
                  </a:lnTo>
                  <a:lnTo>
                    <a:pt x="25400" y="85217"/>
                  </a:lnTo>
                  <a:lnTo>
                    <a:pt x="0" y="85217"/>
                  </a:lnTo>
                  <a:moveTo>
                    <a:pt x="50800" y="85217"/>
                  </a:moveTo>
                  <a:lnTo>
                    <a:pt x="50800" y="2329180"/>
                  </a:lnTo>
                  <a:lnTo>
                    <a:pt x="25400" y="2329180"/>
                  </a:lnTo>
                  <a:lnTo>
                    <a:pt x="50800" y="2329180"/>
                  </a:lnTo>
                  <a:cubicBezTo>
                    <a:pt x="50800" y="2347849"/>
                    <a:pt x="66294" y="2363597"/>
                    <a:pt x="85979" y="2363597"/>
                  </a:cubicBezTo>
                  <a:lnTo>
                    <a:pt x="5989193" y="2363597"/>
                  </a:lnTo>
                  <a:cubicBezTo>
                    <a:pt x="6009005" y="2363597"/>
                    <a:pt x="6024372" y="2347849"/>
                    <a:pt x="6024372" y="2329180"/>
                  </a:cubicBezTo>
                  <a:lnTo>
                    <a:pt x="6024372" y="85217"/>
                  </a:lnTo>
                  <a:cubicBezTo>
                    <a:pt x="6024372" y="66548"/>
                    <a:pt x="6008878" y="50800"/>
                    <a:pt x="5989193" y="50800"/>
                  </a:cubicBezTo>
                  <a:lnTo>
                    <a:pt x="85979" y="50800"/>
                  </a:lnTo>
                  <a:lnTo>
                    <a:pt x="85979" y="25400"/>
                  </a:lnTo>
                  <a:lnTo>
                    <a:pt x="85979" y="50800"/>
                  </a:lnTo>
                  <a:cubicBezTo>
                    <a:pt x="66294" y="50800"/>
                    <a:pt x="50800" y="66548"/>
                    <a:pt x="50800" y="85217"/>
                  </a:cubicBezTo>
                  <a:close/>
                </a:path>
              </a:pathLst>
            </a:custGeom>
            <a:solidFill>
              <a:srgbClr val="49606E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8242399" y="5023545"/>
            <a:ext cx="3520231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CAD6DE"/>
                </a:solidFill>
                <a:latin typeface="Arimo"/>
                <a:ea typeface="Arimo"/>
                <a:cs typeface="Arimo"/>
                <a:sym typeface="Arimo"/>
              </a:rPr>
              <a:t>Identidad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242399" y="5585818"/>
            <a:ext cx="3843784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¿Son exactamente iguales?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2703522" y="4705350"/>
            <a:ext cx="4556372" cy="1810791"/>
            <a:chOff x="0" y="0"/>
            <a:chExt cx="6075163" cy="241438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25400" y="25400"/>
              <a:ext cx="6024372" cy="2363597"/>
            </a:xfrm>
            <a:custGeom>
              <a:avLst/>
              <a:gdLst/>
              <a:ahLst/>
              <a:cxnLst/>
              <a:rect r="r" b="b" t="t" l="l"/>
              <a:pathLst>
                <a:path h="2363597" w="6024372">
                  <a:moveTo>
                    <a:pt x="0" y="59817"/>
                  </a:moveTo>
                  <a:cubicBezTo>
                    <a:pt x="0" y="26797"/>
                    <a:pt x="27178" y="0"/>
                    <a:pt x="60579" y="0"/>
                  </a:cubicBezTo>
                  <a:lnTo>
                    <a:pt x="5963793" y="0"/>
                  </a:lnTo>
                  <a:cubicBezTo>
                    <a:pt x="5997321" y="0"/>
                    <a:pt x="6024372" y="26797"/>
                    <a:pt x="6024372" y="59817"/>
                  </a:cubicBezTo>
                  <a:lnTo>
                    <a:pt x="6024372" y="2303780"/>
                  </a:lnTo>
                  <a:cubicBezTo>
                    <a:pt x="6024372" y="2336800"/>
                    <a:pt x="5997194" y="2363597"/>
                    <a:pt x="5963793" y="2363597"/>
                  </a:cubicBezTo>
                  <a:lnTo>
                    <a:pt x="60579" y="2363597"/>
                  </a:lnTo>
                  <a:cubicBezTo>
                    <a:pt x="27178" y="2363597"/>
                    <a:pt x="0" y="2336800"/>
                    <a:pt x="0" y="2303780"/>
                  </a:cubicBezTo>
                  <a:close/>
                </a:path>
              </a:pathLst>
            </a:custGeom>
            <a:solidFill>
              <a:srgbClr val="112836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075172" cy="2414397"/>
            </a:xfrm>
            <a:custGeom>
              <a:avLst/>
              <a:gdLst/>
              <a:ahLst/>
              <a:cxnLst/>
              <a:rect r="r" b="b" t="t" l="l"/>
              <a:pathLst>
                <a:path h="2414397" w="6075172">
                  <a:moveTo>
                    <a:pt x="0" y="85217"/>
                  </a:moveTo>
                  <a:cubicBezTo>
                    <a:pt x="0" y="37846"/>
                    <a:pt x="38862" y="0"/>
                    <a:pt x="85979" y="0"/>
                  </a:cubicBezTo>
                  <a:lnTo>
                    <a:pt x="5989193" y="0"/>
                  </a:lnTo>
                  <a:lnTo>
                    <a:pt x="5989193" y="25400"/>
                  </a:lnTo>
                  <a:lnTo>
                    <a:pt x="5989193" y="0"/>
                  </a:lnTo>
                  <a:cubicBezTo>
                    <a:pt x="6036437" y="0"/>
                    <a:pt x="6075172" y="37846"/>
                    <a:pt x="6075172" y="85217"/>
                  </a:cubicBezTo>
                  <a:lnTo>
                    <a:pt x="6049772" y="85217"/>
                  </a:lnTo>
                  <a:lnTo>
                    <a:pt x="6075172" y="85217"/>
                  </a:lnTo>
                  <a:lnTo>
                    <a:pt x="6075172" y="2329180"/>
                  </a:lnTo>
                  <a:lnTo>
                    <a:pt x="6049772" y="2329180"/>
                  </a:lnTo>
                  <a:lnTo>
                    <a:pt x="6075172" y="2329180"/>
                  </a:lnTo>
                  <a:cubicBezTo>
                    <a:pt x="6075172" y="2376551"/>
                    <a:pt x="6036310" y="2414397"/>
                    <a:pt x="5989193" y="2414397"/>
                  </a:cubicBezTo>
                  <a:lnTo>
                    <a:pt x="5989193" y="2388997"/>
                  </a:lnTo>
                  <a:lnTo>
                    <a:pt x="5989193" y="2414397"/>
                  </a:lnTo>
                  <a:lnTo>
                    <a:pt x="85979" y="2414397"/>
                  </a:lnTo>
                  <a:lnTo>
                    <a:pt x="85979" y="2388997"/>
                  </a:lnTo>
                  <a:lnTo>
                    <a:pt x="85979" y="2414397"/>
                  </a:lnTo>
                  <a:cubicBezTo>
                    <a:pt x="38735" y="2414397"/>
                    <a:pt x="0" y="2376551"/>
                    <a:pt x="0" y="2329180"/>
                  </a:cubicBezTo>
                  <a:lnTo>
                    <a:pt x="0" y="85217"/>
                  </a:lnTo>
                  <a:lnTo>
                    <a:pt x="25400" y="85217"/>
                  </a:lnTo>
                  <a:lnTo>
                    <a:pt x="0" y="85217"/>
                  </a:lnTo>
                  <a:moveTo>
                    <a:pt x="50800" y="85217"/>
                  </a:moveTo>
                  <a:lnTo>
                    <a:pt x="50800" y="2329180"/>
                  </a:lnTo>
                  <a:lnTo>
                    <a:pt x="25400" y="2329180"/>
                  </a:lnTo>
                  <a:lnTo>
                    <a:pt x="50800" y="2329180"/>
                  </a:lnTo>
                  <a:cubicBezTo>
                    <a:pt x="50800" y="2347849"/>
                    <a:pt x="66294" y="2363597"/>
                    <a:pt x="85979" y="2363597"/>
                  </a:cubicBezTo>
                  <a:lnTo>
                    <a:pt x="5989193" y="2363597"/>
                  </a:lnTo>
                  <a:cubicBezTo>
                    <a:pt x="6009005" y="2363597"/>
                    <a:pt x="6024372" y="2347849"/>
                    <a:pt x="6024372" y="2329180"/>
                  </a:cubicBezTo>
                  <a:lnTo>
                    <a:pt x="6024372" y="85217"/>
                  </a:lnTo>
                  <a:cubicBezTo>
                    <a:pt x="6024372" y="66548"/>
                    <a:pt x="6008878" y="50800"/>
                    <a:pt x="5989193" y="50800"/>
                  </a:cubicBezTo>
                  <a:lnTo>
                    <a:pt x="85979" y="50800"/>
                  </a:lnTo>
                  <a:lnTo>
                    <a:pt x="85979" y="25400"/>
                  </a:lnTo>
                  <a:lnTo>
                    <a:pt x="85979" y="50800"/>
                  </a:lnTo>
                  <a:cubicBezTo>
                    <a:pt x="66294" y="50800"/>
                    <a:pt x="50800" y="66548"/>
                    <a:pt x="50800" y="85217"/>
                  </a:cubicBezTo>
                  <a:close/>
                </a:path>
              </a:pathLst>
            </a:custGeom>
            <a:solidFill>
              <a:srgbClr val="49606E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3059816" y="5023545"/>
            <a:ext cx="3520231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CAD6DE"/>
                </a:solidFill>
                <a:latin typeface="Arimo"/>
                <a:ea typeface="Arimo"/>
                <a:cs typeface="Arimo"/>
                <a:sym typeface="Arimo"/>
              </a:rPr>
              <a:t>Longitud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059816" y="5585818"/>
            <a:ext cx="3843784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¿Tienen el mismo tamaño?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7886105" y="6777186"/>
            <a:ext cx="9373791" cy="1810791"/>
            <a:chOff x="0" y="0"/>
            <a:chExt cx="12498388" cy="241438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25400" y="25400"/>
              <a:ext cx="12447524" cy="2363597"/>
            </a:xfrm>
            <a:custGeom>
              <a:avLst/>
              <a:gdLst/>
              <a:ahLst/>
              <a:cxnLst/>
              <a:rect r="r" b="b" t="t" l="l"/>
              <a:pathLst>
                <a:path h="2363597" w="12447524">
                  <a:moveTo>
                    <a:pt x="0" y="59817"/>
                  </a:moveTo>
                  <a:cubicBezTo>
                    <a:pt x="0" y="26797"/>
                    <a:pt x="27305" y="0"/>
                    <a:pt x="60833" y="0"/>
                  </a:cubicBezTo>
                  <a:lnTo>
                    <a:pt x="12386691" y="0"/>
                  </a:lnTo>
                  <a:cubicBezTo>
                    <a:pt x="12420347" y="0"/>
                    <a:pt x="12447524" y="26797"/>
                    <a:pt x="12447524" y="59817"/>
                  </a:cubicBezTo>
                  <a:lnTo>
                    <a:pt x="12447524" y="2303780"/>
                  </a:lnTo>
                  <a:cubicBezTo>
                    <a:pt x="12447524" y="2336800"/>
                    <a:pt x="12420219" y="2363597"/>
                    <a:pt x="12386691" y="2363597"/>
                  </a:cubicBezTo>
                  <a:lnTo>
                    <a:pt x="60833" y="2363597"/>
                  </a:lnTo>
                  <a:cubicBezTo>
                    <a:pt x="27305" y="2363597"/>
                    <a:pt x="0" y="2336800"/>
                    <a:pt x="0" y="2303780"/>
                  </a:cubicBezTo>
                  <a:close/>
                </a:path>
              </a:pathLst>
            </a:custGeom>
            <a:solidFill>
              <a:srgbClr val="112836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498324" cy="2414397"/>
            </a:xfrm>
            <a:custGeom>
              <a:avLst/>
              <a:gdLst/>
              <a:ahLst/>
              <a:cxnLst/>
              <a:rect r="r" b="b" t="t" l="l"/>
              <a:pathLst>
                <a:path h="2414397" w="12498324">
                  <a:moveTo>
                    <a:pt x="0" y="85217"/>
                  </a:moveTo>
                  <a:cubicBezTo>
                    <a:pt x="0" y="37719"/>
                    <a:pt x="38989" y="0"/>
                    <a:pt x="86233" y="0"/>
                  </a:cubicBezTo>
                  <a:lnTo>
                    <a:pt x="12412091" y="0"/>
                  </a:lnTo>
                  <a:lnTo>
                    <a:pt x="12412091" y="25400"/>
                  </a:lnTo>
                  <a:lnTo>
                    <a:pt x="12412091" y="0"/>
                  </a:lnTo>
                  <a:cubicBezTo>
                    <a:pt x="12459335" y="0"/>
                    <a:pt x="12498324" y="37719"/>
                    <a:pt x="12498324" y="85217"/>
                  </a:cubicBezTo>
                  <a:lnTo>
                    <a:pt x="12472924" y="85217"/>
                  </a:lnTo>
                  <a:lnTo>
                    <a:pt x="12498324" y="85217"/>
                  </a:lnTo>
                  <a:lnTo>
                    <a:pt x="12498324" y="2329180"/>
                  </a:lnTo>
                  <a:lnTo>
                    <a:pt x="12472924" y="2329180"/>
                  </a:lnTo>
                  <a:lnTo>
                    <a:pt x="12498324" y="2329180"/>
                  </a:lnTo>
                  <a:cubicBezTo>
                    <a:pt x="12498324" y="2376678"/>
                    <a:pt x="12459335" y="2414397"/>
                    <a:pt x="12412091" y="2414397"/>
                  </a:cubicBezTo>
                  <a:lnTo>
                    <a:pt x="12412091" y="2388997"/>
                  </a:lnTo>
                  <a:lnTo>
                    <a:pt x="12412091" y="2414397"/>
                  </a:lnTo>
                  <a:lnTo>
                    <a:pt x="86233" y="2414397"/>
                  </a:lnTo>
                  <a:lnTo>
                    <a:pt x="86233" y="2388997"/>
                  </a:lnTo>
                  <a:lnTo>
                    <a:pt x="86233" y="2414397"/>
                  </a:lnTo>
                  <a:cubicBezTo>
                    <a:pt x="38989" y="2414397"/>
                    <a:pt x="0" y="2376678"/>
                    <a:pt x="0" y="2329180"/>
                  </a:cubicBezTo>
                  <a:lnTo>
                    <a:pt x="0" y="85217"/>
                  </a:lnTo>
                  <a:lnTo>
                    <a:pt x="25400" y="85217"/>
                  </a:lnTo>
                  <a:lnTo>
                    <a:pt x="0" y="85217"/>
                  </a:lnTo>
                  <a:moveTo>
                    <a:pt x="50800" y="85217"/>
                  </a:moveTo>
                  <a:lnTo>
                    <a:pt x="50800" y="2329180"/>
                  </a:lnTo>
                  <a:lnTo>
                    <a:pt x="25400" y="2329180"/>
                  </a:lnTo>
                  <a:lnTo>
                    <a:pt x="50800" y="2329180"/>
                  </a:lnTo>
                  <a:cubicBezTo>
                    <a:pt x="50800" y="2347849"/>
                    <a:pt x="66294" y="2363597"/>
                    <a:pt x="86233" y="2363597"/>
                  </a:cubicBezTo>
                  <a:lnTo>
                    <a:pt x="12412091" y="2363597"/>
                  </a:lnTo>
                  <a:cubicBezTo>
                    <a:pt x="12432157" y="2363597"/>
                    <a:pt x="12447524" y="2347722"/>
                    <a:pt x="12447524" y="2329180"/>
                  </a:cubicBezTo>
                  <a:lnTo>
                    <a:pt x="12447524" y="85217"/>
                  </a:lnTo>
                  <a:cubicBezTo>
                    <a:pt x="12447524" y="66548"/>
                    <a:pt x="12432030" y="50800"/>
                    <a:pt x="12412091" y="50800"/>
                  </a:cubicBezTo>
                  <a:lnTo>
                    <a:pt x="86233" y="50800"/>
                  </a:lnTo>
                  <a:lnTo>
                    <a:pt x="86233" y="25400"/>
                  </a:lnTo>
                  <a:lnTo>
                    <a:pt x="86233" y="50800"/>
                  </a:lnTo>
                  <a:cubicBezTo>
                    <a:pt x="66294" y="50800"/>
                    <a:pt x="50800" y="66675"/>
                    <a:pt x="50800" y="85217"/>
                  </a:cubicBezTo>
                  <a:close/>
                </a:path>
              </a:pathLst>
            </a:custGeom>
            <a:solidFill>
              <a:srgbClr val="49606E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8242399" y="7095381"/>
            <a:ext cx="3520231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CAD6DE"/>
                </a:solidFill>
                <a:latin typeface="Arimo"/>
                <a:ea typeface="Arimo"/>
                <a:cs typeface="Arimo"/>
                <a:sym typeface="Arimo"/>
              </a:rPr>
              <a:t>Orden Léxico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242399" y="7657654"/>
            <a:ext cx="8661201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¿Cuál es mayor alfabéticamente?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28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1867010" y="5638721"/>
            <a:ext cx="7795676" cy="8229600"/>
          </a:xfrm>
          <a:custGeom>
            <a:avLst/>
            <a:gdLst/>
            <a:ahLst/>
            <a:cxnLst/>
            <a:rect r="r" b="b" t="t" l="l"/>
            <a:pathLst>
              <a:path h="8229600" w="7795676">
                <a:moveTo>
                  <a:pt x="0" y="8229600"/>
                </a:moveTo>
                <a:lnTo>
                  <a:pt x="7795675" y="8229600"/>
                </a:lnTo>
                <a:lnTo>
                  <a:pt x="7795675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61758" y="-3086100"/>
            <a:ext cx="7795676" cy="8229600"/>
          </a:xfrm>
          <a:custGeom>
            <a:avLst/>
            <a:gdLst/>
            <a:ahLst/>
            <a:cxnLst/>
            <a:rect r="r" b="b" t="t" l="l"/>
            <a:pathLst>
              <a:path h="8229600" w="7795676">
                <a:moveTo>
                  <a:pt x="0" y="0"/>
                </a:moveTo>
                <a:lnTo>
                  <a:pt x="7795675" y="0"/>
                </a:lnTo>
                <a:lnTo>
                  <a:pt x="77956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39353" y="390945"/>
            <a:ext cx="11609294" cy="9505109"/>
          </a:xfrm>
          <a:custGeom>
            <a:avLst/>
            <a:gdLst/>
            <a:ahLst/>
            <a:cxnLst/>
            <a:rect r="r" b="b" t="t" l="l"/>
            <a:pathLst>
              <a:path h="9505109" w="11609294">
                <a:moveTo>
                  <a:pt x="0" y="0"/>
                </a:moveTo>
                <a:lnTo>
                  <a:pt x="11609294" y="0"/>
                </a:lnTo>
                <a:lnTo>
                  <a:pt x="11609294" y="9505110"/>
                </a:lnTo>
                <a:lnTo>
                  <a:pt x="0" y="95051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2836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905155" y="1035249"/>
            <a:ext cx="9335691" cy="1455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Simulación: Comparador Visual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05155" y="2844552"/>
            <a:ext cx="9335691" cy="153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La simulación gráfica utiliza barras y cuadros que contrastan visualmente las diferencias entre cadenas, facilitando la comprensión inmediata de las comparaciones.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905155" y="4871516"/>
            <a:ext cx="149573" cy="149572"/>
            <a:chOff x="0" y="0"/>
            <a:chExt cx="199430" cy="1994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9390" cy="199390"/>
            </a:xfrm>
            <a:custGeom>
              <a:avLst/>
              <a:gdLst/>
              <a:ahLst/>
              <a:cxnLst/>
              <a:rect r="r" b="b" t="t" l="l"/>
              <a:pathLst>
                <a:path h="199390" w="199390">
                  <a:moveTo>
                    <a:pt x="0" y="99695"/>
                  </a:moveTo>
                  <a:cubicBezTo>
                    <a:pt x="0" y="44704"/>
                    <a:pt x="44704" y="0"/>
                    <a:pt x="99695" y="0"/>
                  </a:cubicBezTo>
                  <a:cubicBezTo>
                    <a:pt x="154686" y="0"/>
                    <a:pt x="199390" y="44704"/>
                    <a:pt x="199390" y="99695"/>
                  </a:cubicBezTo>
                  <a:cubicBezTo>
                    <a:pt x="199390" y="154686"/>
                    <a:pt x="154813" y="199390"/>
                    <a:pt x="99695" y="199390"/>
                  </a:cubicBezTo>
                  <a:cubicBezTo>
                    <a:pt x="44577" y="199390"/>
                    <a:pt x="0" y="154813"/>
                    <a:pt x="0" y="99695"/>
                  </a:cubicBezTo>
                  <a:close/>
                </a:path>
              </a:pathLst>
            </a:custGeom>
            <a:solidFill>
              <a:srgbClr val="0A988B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353871" y="4674542"/>
            <a:ext cx="4036665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CAD6DE"/>
                </a:solidFill>
                <a:latin typeface="Arimo"/>
                <a:ea typeface="Arimo"/>
                <a:cs typeface="Arimo"/>
                <a:sym typeface="Arimo"/>
              </a:rPr>
              <a:t>Barras de Longitud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353871" y="5236815"/>
            <a:ext cx="8886974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Representación visual del tamaño de cada cadena.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7905155" y="6568158"/>
            <a:ext cx="149573" cy="149573"/>
            <a:chOff x="0" y="0"/>
            <a:chExt cx="199430" cy="19943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99390" cy="199390"/>
            </a:xfrm>
            <a:custGeom>
              <a:avLst/>
              <a:gdLst/>
              <a:ahLst/>
              <a:cxnLst/>
              <a:rect r="r" b="b" t="t" l="l"/>
              <a:pathLst>
                <a:path h="199390" w="199390">
                  <a:moveTo>
                    <a:pt x="0" y="99695"/>
                  </a:moveTo>
                  <a:cubicBezTo>
                    <a:pt x="0" y="44704"/>
                    <a:pt x="44704" y="0"/>
                    <a:pt x="99695" y="0"/>
                  </a:cubicBezTo>
                  <a:cubicBezTo>
                    <a:pt x="154686" y="0"/>
                    <a:pt x="199390" y="44704"/>
                    <a:pt x="199390" y="99695"/>
                  </a:cubicBezTo>
                  <a:cubicBezTo>
                    <a:pt x="199390" y="154686"/>
                    <a:pt x="154813" y="199390"/>
                    <a:pt x="99695" y="199390"/>
                  </a:cubicBezTo>
                  <a:cubicBezTo>
                    <a:pt x="44577" y="199390"/>
                    <a:pt x="0" y="154813"/>
                    <a:pt x="0" y="99695"/>
                  </a:cubicBezTo>
                  <a:close/>
                </a:path>
              </a:pathLst>
            </a:custGeom>
            <a:solidFill>
              <a:srgbClr val="0A988B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8353871" y="6371184"/>
            <a:ext cx="5255716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CAD6DE"/>
                </a:solidFill>
                <a:latin typeface="Arimo"/>
                <a:ea typeface="Arimo"/>
                <a:cs typeface="Arimo"/>
                <a:sym typeface="Arimo"/>
              </a:rPr>
              <a:t>Resaltado de Diferencias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353871" y="6933456"/>
            <a:ext cx="8886974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Caracteres distintos marcados con colores contrastantes.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905155" y="8264797"/>
            <a:ext cx="149573" cy="149573"/>
            <a:chOff x="0" y="0"/>
            <a:chExt cx="199430" cy="19943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99390" cy="199390"/>
            </a:xfrm>
            <a:custGeom>
              <a:avLst/>
              <a:gdLst/>
              <a:ahLst/>
              <a:cxnLst/>
              <a:rect r="r" b="b" t="t" l="l"/>
              <a:pathLst>
                <a:path h="199390" w="199390">
                  <a:moveTo>
                    <a:pt x="0" y="99695"/>
                  </a:moveTo>
                  <a:cubicBezTo>
                    <a:pt x="0" y="44704"/>
                    <a:pt x="44704" y="0"/>
                    <a:pt x="99695" y="0"/>
                  </a:cubicBezTo>
                  <a:cubicBezTo>
                    <a:pt x="154686" y="0"/>
                    <a:pt x="199390" y="44704"/>
                    <a:pt x="199390" y="99695"/>
                  </a:cubicBezTo>
                  <a:cubicBezTo>
                    <a:pt x="199390" y="154686"/>
                    <a:pt x="154813" y="199390"/>
                    <a:pt x="99695" y="199390"/>
                  </a:cubicBezTo>
                  <a:cubicBezTo>
                    <a:pt x="44577" y="199390"/>
                    <a:pt x="0" y="154813"/>
                    <a:pt x="0" y="99695"/>
                  </a:cubicBezTo>
                  <a:close/>
                </a:path>
              </a:pathLst>
            </a:custGeom>
            <a:solidFill>
              <a:srgbClr val="0A988B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8353871" y="8067824"/>
            <a:ext cx="3574702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CAD6DE"/>
                </a:solidFill>
                <a:latin typeface="Arimo"/>
                <a:ea typeface="Arimo"/>
                <a:cs typeface="Arimo"/>
                <a:sym typeface="Arimo"/>
              </a:rPr>
              <a:t>Orden Alfabético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353871" y="8630096"/>
            <a:ext cx="8886974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Indicador visual de la posición léxica.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2836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47155" y="3760886"/>
            <a:ext cx="9075539" cy="751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Verificador de Palíndromos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7155" y="4594175"/>
            <a:ext cx="4850011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Funcionalidad Principal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7155" y="5425679"/>
            <a:ext cx="9335691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Determina si una cadena pertenece al lenguaje de palíndromos sobre un alfabeto dado, validando si se lee igual en ambas direcciones.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2836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641431" y="833884"/>
            <a:ext cx="9749135" cy="564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Simulación: Verificador de Palíndromos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41431" y="1658094"/>
            <a:ext cx="9863137" cy="792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La simulación muestra la lectura desde ambos extremos resaltando coincidencias en tiempo real, permitiendo visualizar el proceso de validación.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641431" y="2607022"/>
            <a:ext cx="223838" cy="375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CAD6DE"/>
                </a:solidFill>
                <a:latin typeface="Arimo"/>
                <a:ea typeface="Arimo"/>
                <a:cs typeface="Arimo"/>
                <a:sym typeface="Arimo"/>
              </a:rPr>
              <a:t>01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7641431" y="3054102"/>
            <a:ext cx="9863137" cy="28575"/>
            <a:chOff x="0" y="0"/>
            <a:chExt cx="13150850" cy="381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150850" cy="38100"/>
            </a:xfrm>
            <a:custGeom>
              <a:avLst/>
              <a:gdLst/>
              <a:ahLst/>
              <a:cxnLst/>
              <a:rect r="r" b="b" t="t" l="l"/>
              <a:pathLst>
                <a:path h="38100" w="13150850">
                  <a:moveTo>
                    <a:pt x="0" y="0"/>
                  </a:moveTo>
                  <a:lnTo>
                    <a:pt x="13150850" y="0"/>
                  </a:lnTo>
                  <a:lnTo>
                    <a:pt x="1315085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A988B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7641431" y="3204121"/>
            <a:ext cx="2751535" cy="348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CAD6DE"/>
                </a:solidFill>
                <a:latin typeface="Arimo"/>
                <a:ea typeface="Arimo"/>
                <a:cs typeface="Arimo"/>
                <a:sym typeface="Arimo"/>
              </a:rPr>
              <a:t>Lectura Izquierda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41431" y="3610421"/>
            <a:ext cx="9863137" cy="434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Comienza desde el primer carácter.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641431" y="4341168"/>
            <a:ext cx="223838" cy="375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CAD6DE"/>
                </a:solidFill>
                <a:latin typeface="Arimo"/>
                <a:ea typeface="Arimo"/>
                <a:cs typeface="Arimo"/>
                <a:sym typeface="Arimo"/>
              </a:rPr>
              <a:t>02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7641431" y="4788247"/>
            <a:ext cx="9863137" cy="28575"/>
            <a:chOff x="0" y="0"/>
            <a:chExt cx="13150850" cy="381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150850" cy="38100"/>
            </a:xfrm>
            <a:custGeom>
              <a:avLst/>
              <a:gdLst/>
              <a:ahLst/>
              <a:cxnLst/>
              <a:rect r="r" b="b" t="t" l="l"/>
              <a:pathLst>
                <a:path h="38100" w="13150850">
                  <a:moveTo>
                    <a:pt x="0" y="0"/>
                  </a:moveTo>
                  <a:lnTo>
                    <a:pt x="13150850" y="0"/>
                  </a:lnTo>
                  <a:lnTo>
                    <a:pt x="1315085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A988B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7641431" y="4938266"/>
            <a:ext cx="2634555" cy="348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CAD6DE"/>
                </a:solidFill>
                <a:latin typeface="Arimo"/>
                <a:ea typeface="Arimo"/>
                <a:cs typeface="Arimo"/>
                <a:sym typeface="Arimo"/>
              </a:rPr>
              <a:t>Lectura Derecha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641431" y="5344566"/>
            <a:ext cx="9863137" cy="434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Comienza desde el último carácter.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641431" y="6075312"/>
            <a:ext cx="223838" cy="375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CAD6DE"/>
                </a:solidFill>
                <a:latin typeface="Arimo"/>
                <a:ea typeface="Arimo"/>
                <a:cs typeface="Arimo"/>
                <a:sym typeface="Arimo"/>
              </a:rPr>
              <a:t>03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7641431" y="6522392"/>
            <a:ext cx="9863137" cy="28575"/>
            <a:chOff x="0" y="0"/>
            <a:chExt cx="13150850" cy="381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3150850" cy="38100"/>
            </a:xfrm>
            <a:custGeom>
              <a:avLst/>
              <a:gdLst/>
              <a:ahLst/>
              <a:cxnLst/>
              <a:rect r="r" b="b" t="t" l="l"/>
              <a:pathLst>
                <a:path h="38100" w="13150850">
                  <a:moveTo>
                    <a:pt x="0" y="0"/>
                  </a:moveTo>
                  <a:lnTo>
                    <a:pt x="13150850" y="0"/>
                  </a:lnTo>
                  <a:lnTo>
                    <a:pt x="1315085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A988B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7641431" y="6672411"/>
            <a:ext cx="2633514" cy="348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CAD6DE"/>
                </a:solidFill>
                <a:latin typeface="Arimo"/>
                <a:ea typeface="Arimo"/>
                <a:cs typeface="Arimo"/>
                <a:sym typeface="Arimo"/>
              </a:rPr>
              <a:t>Comparación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641431" y="7078712"/>
            <a:ext cx="9863137" cy="434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Valida coincidencias en cada posición.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641431" y="7809459"/>
            <a:ext cx="223838" cy="375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CAD6DE"/>
                </a:solidFill>
                <a:latin typeface="Arimo"/>
                <a:ea typeface="Arimo"/>
                <a:cs typeface="Arimo"/>
                <a:sym typeface="Arimo"/>
              </a:rPr>
              <a:t>04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7641431" y="8256538"/>
            <a:ext cx="9863137" cy="28575"/>
            <a:chOff x="0" y="0"/>
            <a:chExt cx="13150850" cy="381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3150850" cy="38100"/>
            </a:xfrm>
            <a:custGeom>
              <a:avLst/>
              <a:gdLst/>
              <a:ahLst/>
              <a:cxnLst/>
              <a:rect r="r" b="b" t="t" l="l"/>
              <a:pathLst>
                <a:path h="38100" w="13150850">
                  <a:moveTo>
                    <a:pt x="0" y="0"/>
                  </a:moveTo>
                  <a:lnTo>
                    <a:pt x="13150850" y="0"/>
                  </a:lnTo>
                  <a:lnTo>
                    <a:pt x="1315085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A988B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7641431" y="8406556"/>
            <a:ext cx="2633514" cy="348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CAD6DE"/>
                </a:solidFill>
                <a:latin typeface="Arimo"/>
                <a:ea typeface="Arimo"/>
                <a:cs typeface="Arimo"/>
                <a:sym typeface="Arimo"/>
              </a:rPr>
              <a:t>Resultado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641431" y="8812858"/>
            <a:ext cx="9863137" cy="434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Determina si es palíndromo.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28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1811166" y="5980909"/>
            <a:ext cx="7795676" cy="8229600"/>
          </a:xfrm>
          <a:custGeom>
            <a:avLst/>
            <a:gdLst/>
            <a:ahLst/>
            <a:cxnLst/>
            <a:rect r="r" b="b" t="t" l="l"/>
            <a:pathLst>
              <a:path h="8229600" w="7795676">
                <a:moveTo>
                  <a:pt x="0" y="8229600"/>
                </a:moveTo>
                <a:lnTo>
                  <a:pt x="7795676" y="8229600"/>
                </a:lnTo>
                <a:lnTo>
                  <a:pt x="7795676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84445" y="-3086100"/>
            <a:ext cx="7795676" cy="8229600"/>
          </a:xfrm>
          <a:custGeom>
            <a:avLst/>
            <a:gdLst/>
            <a:ahLst/>
            <a:cxnLst/>
            <a:rect r="r" b="b" t="t" l="l"/>
            <a:pathLst>
              <a:path h="8229600" w="7795676">
                <a:moveTo>
                  <a:pt x="0" y="0"/>
                </a:moveTo>
                <a:lnTo>
                  <a:pt x="7795676" y="0"/>
                </a:lnTo>
                <a:lnTo>
                  <a:pt x="779567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47913" y="182809"/>
            <a:ext cx="12192174" cy="9921382"/>
          </a:xfrm>
          <a:custGeom>
            <a:avLst/>
            <a:gdLst/>
            <a:ahLst/>
            <a:cxnLst/>
            <a:rect r="r" b="b" t="t" l="l"/>
            <a:pathLst>
              <a:path h="9921382" w="12192174">
                <a:moveTo>
                  <a:pt x="0" y="0"/>
                </a:moveTo>
                <a:lnTo>
                  <a:pt x="12192174" y="0"/>
                </a:lnTo>
                <a:lnTo>
                  <a:pt x="12192174" y="9921382"/>
                </a:lnTo>
                <a:lnTo>
                  <a:pt x="0" y="99213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DAG3DDcX7E4</dc:identifier>
  <dcterms:modified xsi:type="dcterms:W3CDTF">2011-08-01T06:04:30Z</dcterms:modified>
  <cp:revision>1</cp:revision>
  <dc:title>explicación.pptx</dc:title>
</cp:coreProperties>
</file>